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59" r:id="rId6"/>
    <p:sldId id="261" r:id="rId7"/>
    <p:sldId id="267" r:id="rId8"/>
    <p:sldId id="264" r:id="rId9"/>
    <p:sldId id="266" r:id="rId10"/>
    <p:sldId id="270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118" d="100"/>
          <a:sy n="118" d="100"/>
        </p:scale>
        <p:origin x="570" y="9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ru-RU" smtClean="0"/>
              <a:t>Образец заголовка</a:t>
            </a:r>
            <a:endParaRPr kumimoji="1"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655E39"/>
                </a:solidFill>
                <a:effectLst>
                  <a:outerShdw blurRad="50800" dist="38100" dir="2700000" algn="tl" rotWithShape="0">
                    <a:schemeClr val="bg1">
                      <a:alpha val="8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ru-RU" smtClean="0"/>
              <a:t>Образец подзаголовка</a:t>
            </a:r>
            <a:endParaRPr kumimoji="1"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25000"/>
                  </a:schemeClr>
                </a:solidFill>
              </a:defRPr>
            </a:lvl1pPr>
          </a:lstStyle>
          <a:p>
            <a:fld id="{E7CE8801-ED96-4E82-8381-82637C8CC5DA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>
            <a:lvl1pPr>
              <a:defRPr>
                <a:solidFill>
                  <a:schemeClr val="accent6">
                    <a:lumMod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25000"/>
                  </a:schemeClr>
                </a:solidFill>
              </a:defRPr>
            </a:lvl1pPr>
          </a:lstStyle>
          <a:p>
            <a:fld id="{9E4EB981-C467-48D1-93C5-FB0FB2A24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8801-ED96-4E82-8381-82637C8CC5DA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B981-C467-48D1-93C5-FB0FB2A24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8801-ED96-4E82-8381-82637C8CC5DA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B981-C467-48D1-93C5-FB0FB2A24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8801-ED96-4E82-8381-82637C8CC5DA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B981-C467-48D1-93C5-FB0FB2A24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948A5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8801-ED96-4E82-8381-82637C8CC5DA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B981-C467-48D1-93C5-FB0FB2A24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D69473"/>
                </a:solidFill>
              </a:defRPr>
            </a:lvl1pPr>
            <a:lvl2pPr>
              <a:defRPr sz="2400">
                <a:solidFill>
                  <a:srgbClr val="D69473"/>
                </a:solidFill>
              </a:defRPr>
            </a:lvl2pPr>
            <a:lvl3pPr>
              <a:defRPr sz="2000">
                <a:solidFill>
                  <a:srgbClr val="D69473"/>
                </a:solidFill>
              </a:defRPr>
            </a:lvl3pPr>
            <a:lvl4pPr>
              <a:defRPr sz="1800">
                <a:solidFill>
                  <a:srgbClr val="D69473"/>
                </a:solidFill>
              </a:defRPr>
            </a:lvl4pPr>
            <a:lvl5pPr>
              <a:defRPr sz="1800">
                <a:solidFill>
                  <a:srgbClr val="D6947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8801-ED96-4E82-8381-82637C8CC5DA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B981-C467-48D1-93C5-FB0FB2A24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B81A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B81A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D69473"/>
                </a:solidFill>
              </a:defRPr>
            </a:lvl1pPr>
            <a:lvl2pPr>
              <a:defRPr sz="2000">
                <a:solidFill>
                  <a:srgbClr val="D69473"/>
                </a:solidFill>
              </a:defRPr>
            </a:lvl2pPr>
            <a:lvl3pPr>
              <a:defRPr sz="1800">
                <a:solidFill>
                  <a:srgbClr val="D69473"/>
                </a:solidFill>
              </a:defRPr>
            </a:lvl3pPr>
            <a:lvl4pPr>
              <a:defRPr sz="1600">
                <a:solidFill>
                  <a:srgbClr val="D69473"/>
                </a:solidFill>
              </a:defRPr>
            </a:lvl4pPr>
            <a:lvl5pPr>
              <a:defRPr sz="1600">
                <a:solidFill>
                  <a:srgbClr val="D69473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8801-ED96-4E82-8381-82637C8CC5DA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B981-C467-48D1-93C5-FB0FB2A24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8801-ED96-4E82-8381-82637C8CC5DA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B981-C467-48D1-93C5-FB0FB2A24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8801-ED96-4E82-8381-82637C8CC5DA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B981-C467-48D1-93C5-FB0FB2A24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8801-ED96-4E82-8381-82637C8CC5DA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B981-C467-48D1-93C5-FB0FB2A24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ru-RU" smtClean="0"/>
              <a:t>Образец заголовка</a:t>
            </a:r>
            <a:endParaRPr kumimoji="1"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ru-RU" smtClean="0"/>
              <a:t>Вставка рисунка</a:t>
            </a:r>
            <a:endParaRPr kumimoji="1"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8801-ED96-4E82-8381-82637C8CC5DA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B981-C467-48D1-93C5-FB0FB2A24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ru-RU" smtClean="0"/>
              <a:t>Образец заголовка</a:t>
            </a:r>
            <a:endParaRPr kumimoji="1"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ru-RU" smtClean="0"/>
              <a:t>Образец текста</a:t>
            </a:r>
          </a:p>
          <a:p>
            <a:pPr lvl="1"/>
            <a:r>
              <a:rPr kumimoji="1" lang="ru-RU" smtClean="0"/>
              <a:t>Второй уровень</a:t>
            </a:r>
          </a:p>
          <a:p>
            <a:pPr lvl="2"/>
            <a:r>
              <a:rPr kumimoji="1" lang="ru-RU" smtClean="0"/>
              <a:t>Третий уровень</a:t>
            </a:r>
          </a:p>
          <a:p>
            <a:pPr lvl="3"/>
            <a:r>
              <a:rPr kumimoji="1" lang="ru-RU" smtClean="0"/>
              <a:t>Четвертый уровень</a:t>
            </a:r>
          </a:p>
          <a:p>
            <a:pPr lvl="4"/>
            <a:r>
              <a:rPr kumimoji="1" lang="ru-RU" smtClean="0"/>
              <a:t>Пятый уровень</a:t>
            </a:r>
            <a:endParaRPr kumimoji="1" lang="ru-R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entaur" pitchFamily="18" charset="0"/>
              </a:defRPr>
            </a:lvl1pPr>
          </a:lstStyle>
          <a:p>
            <a:fld id="{E7CE8801-ED96-4E82-8381-82637C8CC5DA}" type="datetimeFigureOut">
              <a:rPr lang="ru-RU" smtClean="0"/>
              <a:pPr/>
              <a:t>21.12.2016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entaur" pitchFamily="18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aur" pitchFamily="18" charset="0"/>
              </a:defRPr>
            </a:lvl1pPr>
          </a:lstStyle>
          <a:p>
            <a:fld id="{9E4EB981-C467-48D1-93C5-FB0FB2A245E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b="1" kern="1200" cap="none" spc="50">
          <a:ln w="13500">
            <a:noFill/>
            <a:prstDash val="solid"/>
          </a:ln>
          <a:solidFill>
            <a:srgbClr val="E30746"/>
          </a:solidFill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kumimoji="1" sz="3200" b="1" kern="1200">
          <a:solidFill>
            <a:srgbClr val="4A452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kumimoji="1" sz="2800" kern="1200">
          <a:solidFill>
            <a:srgbClr val="4A452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kumimoji="1" sz="2400" kern="1200">
          <a:solidFill>
            <a:srgbClr val="4A452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7"/>
        </a:buBlip>
        <a:defRPr kumimoji="1" sz="2000" kern="1200">
          <a:solidFill>
            <a:srgbClr val="4A452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8"/>
        </a:buBlip>
        <a:defRPr kumimoji="1" sz="2000" kern="1200">
          <a:solidFill>
            <a:srgbClr val="4A452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kumimoji="1" sz="1800" kern="1200">
          <a:solidFill>
            <a:srgbClr val="4A452A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kumimoji="1" sz="1800" kern="1200">
          <a:solidFill>
            <a:srgbClr val="4A452A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kumimoji="1" sz="1600" kern="1200">
          <a:solidFill>
            <a:srgbClr val="4A452A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7"/>
        </a:buBlip>
        <a:defRPr kumimoji="1" sz="1600" kern="1200">
          <a:solidFill>
            <a:srgbClr val="4A452A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920880" cy="187220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«Детский сад №19 р.п. В. Синячиха»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708920"/>
            <a:ext cx="7632848" cy="1752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Monotype Corsiva" pitchFamily="66" charset="0"/>
              </a:rPr>
              <a:t>Построение предметно-пространственной среды </a:t>
            </a:r>
          </a:p>
          <a:p>
            <a:r>
              <a:rPr lang="ru-RU" dirty="0" smtClean="0">
                <a:solidFill>
                  <a:srgbClr val="0070C0"/>
                </a:solidFill>
                <a:latin typeface="Monotype Corsiva" pitchFamily="66" charset="0"/>
              </a:rPr>
              <a:t>в старшей группе  в  соответствии с ФГОС</a:t>
            </a:r>
            <a:endParaRPr lang="ru-RU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5445224"/>
            <a:ext cx="3528392" cy="792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</a:rPr>
              <a:t>Воспитатели: Булатова С.В.</a:t>
            </a:r>
          </a:p>
          <a:p>
            <a:pPr algn="r"/>
            <a:r>
              <a:rPr lang="ru-RU" sz="2000" b="1" dirty="0" smtClean="0">
                <a:solidFill>
                  <a:srgbClr val="002060"/>
                </a:solidFill>
              </a:rPr>
              <a:t>Родионова В.И.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Центр </a:t>
            </a:r>
            <a:r>
              <a:rPr lang="ru-RU" dirty="0" smtClean="0"/>
              <a:t>социализации и патриотического </a:t>
            </a:r>
            <a:r>
              <a:rPr lang="ru-RU" dirty="0" smtClean="0"/>
              <a:t>воспитания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2492896"/>
            <a:ext cx="30060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Как велика моя земля,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Как широки просторы!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Озера, реки и поля,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Леса, и степь, и горы.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/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Раскинулась моя страна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От севера до юга: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Когда в одном краю весна,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b="1" i="1" dirty="0" smtClean="0">
                <a:solidFill>
                  <a:srgbClr val="00B050"/>
                </a:solidFill>
              </a:rPr>
              <a:t>В другом – снега и вьюга.</a:t>
            </a:r>
            <a:endParaRPr lang="ru-RU" b="1" i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user\Desktop\фото\DSCN3102.JPG"/>
          <p:cNvPicPr>
            <a:picLocks noChangeAspect="1" noChangeArrowheads="1"/>
          </p:cNvPicPr>
          <p:nvPr/>
        </p:nvPicPr>
        <p:blipFill>
          <a:blip r:embed="rId2" cstate="print"/>
          <a:srcRect t="24789"/>
          <a:stretch>
            <a:fillRect/>
          </a:stretch>
        </p:blipFill>
        <p:spPr bwMode="auto">
          <a:xfrm>
            <a:off x="251520" y="2060848"/>
            <a:ext cx="4850839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безопасности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1988840"/>
            <a:ext cx="3168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</a:rPr>
              <a:t>Способ безопасный самый:</a:t>
            </a:r>
            <a:br>
              <a:rPr lang="ru-RU" i="1" dirty="0" smtClean="0">
                <a:solidFill>
                  <a:srgbClr val="C00000"/>
                </a:solidFill>
              </a:rPr>
            </a:br>
            <a:r>
              <a:rPr lang="ru-RU" i="1" dirty="0" smtClean="0">
                <a:solidFill>
                  <a:srgbClr val="C00000"/>
                </a:solidFill>
              </a:rPr>
              <a:t>Перейти дорогу с мамой.</a:t>
            </a:r>
            <a:br>
              <a:rPr lang="ru-RU" i="1" dirty="0" smtClean="0">
                <a:solidFill>
                  <a:srgbClr val="C00000"/>
                </a:solidFill>
              </a:rPr>
            </a:br>
            <a:r>
              <a:rPr lang="ru-RU" i="1" dirty="0" smtClean="0">
                <a:solidFill>
                  <a:srgbClr val="C00000"/>
                </a:solidFill>
              </a:rPr>
              <a:t>Уж она не подведет,</a:t>
            </a:r>
            <a:br>
              <a:rPr lang="ru-RU" i="1" dirty="0" smtClean="0">
                <a:solidFill>
                  <a:srgbClr val="C00000"/>
                </a:solidFill>
              </a:rPr>
            </a:br>
            <a:r>
              <a:rPr lang="ru-RU" i="1" dirty="0" smtClean="0">
                <a:solidFill>
                  <a:srgbClr val="C00000"/>
                </a:solidFill>
              </a:rPr>
              <a:t>Нас за ручку доведет.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941168"/>
            <a:ext cx="3960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C00000"/>
                </a:solidFill>
              </a:rPr>
              <a:t>Но гораздо будет лучше,</a:t>
            </a:r>
            <a:br>
              <a:rPr lang="ru-RU" i="1" dirty="0" smtClean="0">
                <a:solidFill>
                  <a:srgbClr val="C00000"/>
                </a:solidFill>
              </a:rPr>
            </a:br>
            <a:r>
              <a:rPr lang="ru-RU" i="1" dirty="0" smtClean="0">
                <a:solidFill>
                  <a:srgbClr val="C00000"/>
                </a:solidFill>
              </a:rPr>
              <a:t>Если нас она научит,</a:t>
            </a:r>
            <a:br>
              <a:rPr lang="ru-RU" i="1" dirty="0" smtClean="0">
                <a:solidFill>
                  <a:srgbClr val="C00000"/>
                </a:solidFill>
              </a:rPr>
            </a:br>
            <a:r>
              <a:rPr lang="ru-RU" i="1" dirty="0" smtClean="0">
                <a:solidFill>
                  <a:srgbClr val="C00000"/>
                </a:solidFill>
              </a:rPr>
              <a:t>Как без бед и по уму</a:t>
            </a:r>
            <a:br>
              <a:rPr lang="ru-RU" i="1" dirty="0" smtClean="0">
                <a:solidFill>
                  <a:srgbClr val="C00000"/>
                </a:solidFill>
              </a:rPr>
            </a:br>
            <a:r>
              <a:rPr lang="ru-RU" i="1" dirty="0" smtClean="0">
                <a:solidFill>
                  <a:srgbClr val="C00000"/>
                </a:solidFill>
              </a:rPr>
              <a:t>Сделать это самому.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F:\100_14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96752"/>
            <a:ext cx="4459208" cy="3344406"/>
          </a:xfrm>
          <a:prstGeom prst="rect">
            <a:avLst/>
          </a:prstGeom>
          <a:noFill/>
        </p:spPr>
      </p:pic>
      <p:pic>
        <p:nvPicPr>
          <p:cNvPr id="2051" name="Picture 3" descr="F:\100_1418.JPG"/>
          <p:cNvPicPr>
            <a:picLocks noChangeAspect="1" noChangeArrowheads="1"/>
          </p:cNvPicPr>
          <p:nvPr/>
        </p:nvPicPr>
        <p:blipFill>
          <a:blip r:embed="rId3" cstate="print"/>
          <a:srcRect l="53884" t="31931" r="5987" b="16691"/>
          <a:stretch>
            <a:fillRect/>
          </a:stretch>
        </p:blipFill>
        <p:spPr bwMode="auto">
          <a:xfrm>
            <a:off x="5724128" y="3789040"/>
            <a:ext cx="2654118" cy="25485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Наша группа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141277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Я люблю свой детский сад</a:t>
            </a:r>
            <a:b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В нем полным-полно ребят.</a:t>
            </a:r>
            <a:b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Раз, два, три, четыре, пять…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58112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Жаль, что всех не сосчитать.</a:t>
            </a:r>
            <a:b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Может сто их, может двести.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Monotype Corsiva" pitchFamily="66" charset="0"/>
              </a:rPr>
              <a:t>Хорошо, когда мы вместе!</a:t>
            </a:r>
            <a:endParaRPr lang="ru-RU" sz="2400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7" name="Picture 3" descr="G:\DSCN24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00808"/>
            <a:ext cx="3242320" cy="2631284"/>
          </a:xfrm>
          <a:prstGeom prst="rect">
            <a:avLst/>
          </a:prstGeom>
          <a:noFill/>
        </p:spPr>
      </p:pic>
      <p:pic>
        <p:nvPicPr>
          <p:cNvPr id="1026" name="Picture 2" descr="C:\Users\user\Desktop\фото\DSCN3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996952"/>
            <a:ext cx="3287349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5544616" cy="92211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Музыкально-театральный центр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996953"/>
            <a:ext cx="882047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Мы на спектаклях умираем,</a:t>
            </a: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С героем вместе слезы льем...</a:t>
            </a: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Хотя порой прекрасно знаем,</a:t>
            </a: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Monotype Corsiva" pitchFamily="66" charset="0"/>
              </a:rPr>
              <a:t>Что все печали ни о чем!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1340768"/>
            <a:ext cx="4211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Театр! Как много значит слово</a:t>
            </a:r>
            <a:b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Для всех, кто был там много раз!</a:t>
            </a:r>
            <a:b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Как важно и порою ново</a:t>
            </a:r>
            <a:b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Monotype Corsiva" pitchFamily="66" charset="0"/>
              </a:rPr>
              <a:t>Бывает действие для нас !</a:t>
            </a:r>
            <a:endParaRPr lang="ru-RU" sz="24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5122" name="Picture 2" descr="C:\Users\user\Desktop\фото\DSCN3104.JPG"/>
          <p:cNvPicPr>
            <a:picLocks noChangeAspect="1" noChangeArrowheads="1"/>
          </p:cNvPicPr>
          <p:nvPr/>
        </p:nvPicPr>
        <p:blipFill>
          <a:blip r:embed="rId2" cstate="print"/>
          <a:srcRect l="62883" t="26247" b="20414"/>
          <a:stretch>
            <a:fillRect/>
          </a:stretch>
        </p:blipFill>
        <p:spPr bwMode="auto">
          <a:xfrm>
            <a:off x="1115616" y="1700808"/>
            <a:ext cx="3394019" cy="36580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4968552" cy="85010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Центр книги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1556792"/>
            <a:ext cx="34563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Книга — лучший друг ты мой,</a:t>
            </a:r>
            <a:br>
              <a:rPr lang="ru-RU" sz="2800" b="1" dirty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Мне так радостно с тобой!</a:t>
            </a:r>
            <a:br>
              <a:rPr lang="ru-RU" sz="2800" b="1" dirty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Я люблю тебя читать,</a:t>
            </a:r>
            <a:br>
              <a:rPr lang="ru-RU" sz="2800" b="1" dirty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Думать, мыслить и мечтать!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Центр физического развития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1772816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>Каждый день по утрам</a:t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>Делаем зарядку,</a:t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>Очень нравится нам</a:t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>Делать по порядку.</a:t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>Чтобы нам не болеть</a:t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>И не простужаться,</a:t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>Мы зарядкой всегда</a:t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>Будем заниматься.</a:t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/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>Пусть не всё хорошо</a:t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>Может получиться,</a:t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>Не печалься, дружок,</a:t>
            </a:r>
            <a:b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Monotype Corsiva" pitchFamily="66" charset="0"/>
              </a:rPr>
              <a:t>Надо научиться.</a:t>
            </a:r>
            <a:endParaRPr lang="ru-RU" sz="20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F:\100_14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4171176" cy="31283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природы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1700808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В природе столько красоты –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Вглядись, и ты поймешь,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Зачем росистые кусты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Окутывает дрожь.</a:t>
            </a:r>
            <a:endParaRPr lang="ru-RU" i="1" dirty="0" smtClean="0">
              <a:solidFill>
                <a:srgbClr val="FF0000"/>
              </a:solidFill>
            </a:endParaRPr>
          </a:p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Куда, журча, ручей бежит,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Прозрачнее стекла,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О чем под вечер, в поле ржи,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Поют перепела...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Пусть станет сердцу твоему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Понятна птичья речь –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И ты научишься тому,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Как это все беречь.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F:\100_14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3960440" cy="3448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Центр занимательной математики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1340768"/>
            <a:ext cx="457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Математика – наука.</a:t>
            </a:r>
            <a:b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Очень нужная она.</a:t>
            </a:r>
            <a:b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Без нее не обойдутся</a:t>
            </a:r>
            <a:b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Ни директор и ни я.</a:t>
            </a:r>
          </a:p>
          <a:p>
            <a:pPr algn="ctr" fontAlgn="base"/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Математика – гимнастика ума.</a:t>
            </a:r>
            <a:b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Логично мыслить учит нас она.</a:t>
            </a:r>
            <a:b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Из всех наук важнейшая,</a:t>
            </a:r>
            <a:b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Мудрая, точнейшая.</a:t>
            </a:r>
          </a:p>
        </p:txBody>
      </p:sp>
      <p:pic>
        <p:nvPicPr>
          <p:cNvPr id="5122" name="Picture 2" descr="F:\100_1429.JPG"/>
          <p:cNvPicPr>
            <a:picLocks noChangeAspect="1" noChangeArrowheads="1"/>
          </p:cNvPicPr>
          <p:nvPr/>
        </p:nvPicPr>
        <p:blipFill>
          <a:blip r:embed="rId2" cstate="print"/>
          <a:srcRect l="35923" t="3629"/>
          <a:stretch>
            <a:fillRect/>
          </a:stretch>
        </p:blipFill>
        <p:spPr bwMode="auto">
          <a:xfrm>
            <a:off x="755576" y="1340768"/>
            <a:ext cx="3383284" cy="3816424"/>
          </a:xfrm>
          <a:prstGeom prst="rect">
            <a:avLst/>
          </a:prstGeom>
          <a:noFill/>
        </p:spPr>
      </p:pic>
      <p:pic>
        <p:nvPicPr>
          <p:cNvPr id="4098" name="Picture 2" descr="F:\100_14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365104"/>
            <a:ext cx="3072341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Центр игры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99992" y="1556792"/>
            <a:ext cx="3707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Из цветной пушистой байки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Малышам игрушки шьём —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Куклы, мячики и зайки.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Их всё больше с каждым днём.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Здесь игрушек целый угол: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Белый выводок зайчат,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4797152"/>
            <a:ext cx="34563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И косички толстых кукол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Кверху бантами торчат….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Вот тигрёнок полосатый.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У тигрёнка добрый вид,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Потому что только ватой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У него живот набит…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F:\100_14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3787133" cy="2840350"/>
          </a:xfrm>
          <a:prstGeom prst="rect">
            <a:avLst/>
          </a:prstGeom>
          <a:noFill/>
        </p:spPr>
      </p:pic>
      <p:pic>
        <p:nvPicPr>
          <p:cNvPr id="3075" name="Picture 3" descr="F:\100_14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789040"/>
            <a:ext cx="3523104" cy="264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Центр </a:t>
            </a:r>
            <a:r>
              <a:rPr lang="ru-RU" dirty="0" err="1" smtClean="0"/>
              <a:t>изодеятельности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1196752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 smtClean="0">
                <a:solidFill>
                  <a:srgbClr val="0070C0"/>
                </a:solidFill>
              </a:rPr>
              <a:t>Я склонилась над столом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И сижу, рисую: 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Двухэтажный белый дом,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Речку голубую,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Возле речки-рыбака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В клетчатой рубашке,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В синем небе облака,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На лугу ромашки.</a:t>
            </a:r>
            <a:br>
              <a:rPr lang="ru-RU" i="1" dirty="0" smtClean="0">
                <a:solidFill>
                  <a:srgbClr val="0070C0"/>
                </a:solidFill>
              </a:rPr>
            </a:b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293096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smtClean="0">
                <a:solidFill>
                  <a:srgbClr val="0070C0"/>
                </a:solidFill>
              </a:rPr>
              <a:t>Хоть кружатся за окном 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Все еще снежинки, 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Я рисую все равно 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На воде кувшинки. 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Нарисую солнце я, 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Лес, листвой одетый, 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Потому что у меня</a:t>
            </a:r>
            <a:br>
              <a:rPr lang="ru-RU" i="1" dirty="0" smtClean="0">
                <a:solidFill>
                  <a:srgbClr val="0070C0"/>
                </a:solidFill>
              </a:rPr>
            </a:br>
            <a:r>
              <a:rPr lang="ru-RU" i="1" dirty="0" smtClean="0">
                <a:solidFill>
                  <a:srgbClr val="0070C0"/>
                </a:solidFill>
              </a:rPr>
              <a:t>На рисунке лето.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3074" name="Picture 2" descr="F:\100_14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4176463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3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хота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214</TotalTime>
  <Words>125</Words>
  <Application>Microsoft Office PowerPoint</Application>
  <PresentationFormat>Экран (4:3)</PresentationFormat>
  <Paragraphs>33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Тема3</vt:lpstr>
      <vt:lpstr>Муниципальное дошкольное образовательное учреждение «Детский сад №19 р.п. В. Синячиха»</vt:lpstr>
      <vt:lpstr>Наша группа</vt:lpstr>
      <vt:lpstr>Музыкально-театральный центр</vt:lpstr>
      <vt:lpstr>Центр книги</vt:lpstr>
      <vt:lpstr>Центр физического развития</vt:lpstr>
      <vt:lpstr>Центр природы</vt:lpstr>
      <vt:lpstr>Центр занимательной математики</vt:lpstr>
      <vt:lpstr>Центр игры</vt:lpstr>
      <vt:lpstr>Центр изодеятельности</vt:lpstr>
      <vt:lpstr>Центр социализации и патриотического воспитания</vt:lpstr>
      <vt:lpstr>Центр безопасности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user</cp:lastModifiedBy>
  <cp:revision>36</cp:revision>
  <dcterms:created xsi:type="dcterms:W3CDTF">2014-11-05T15:37:13Z</dcterms:created>
  <dcterms:modified xsi:type="dcterms:W3CDTF">2016-12-21T03:52:45Z</dcterms:modified>
</cp:coreProperties>
</file>